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489" r:id="rId2"/>
    <p:sldId id="517" r:id="rId3"/>
    <p:sldId id="490" r:id="rId4"/>
    <p:sldId id="491" r:id="rId5"/>
    <p:sldId id="498" r:id="rId6"/>
    <p:sldId id="499" r:id="rId7"/>
    <p:sldId id="420" r:id="rId8"/>
    <p:sldId id="506" r:id="rId9"/>
    <p:sldId id="436" r:id="rId10"/>
    <p:sldId id="457" r:id="rId11"/>
    <p:sldId id="507" r:id="rId12"/>
    <p:sldId id="438" r:id="rId13"/>
    <p:sldId id="439" r:id="rId14"/>
    <p:sldId id="464" r:id="rId15"/>
    <p:sldId id="421" r:id="rId16"/>
    <p:sldId id="510" r:id="rId17"/>
    <p:sldId id="509" r:id="rId18"/>
    <p:sldId id="471" r:id="rId19"/>
    <p:sldId id="475" r:id="rId20"/>
    <p:sldId id="444" r:id="rId21"/>
    <p:sldId id="512" r:id="rId22"/>
    <p:sldId id="446" r:id="rId23"/>
    <p:sldId id="513" r:id="rId24"/>
    <p:sldId id="479" r:id="rId25"/>
    <p:sldId id="516" r:id="rId26"/>
    <p:sldId id="515" r:id="rId27"/>
    <p:sldId id="484" r:id="rId28"/>
    <p:sldId id="482" r:id="rId29"/>
    <p:sldId id="496" r:id="rId30"/>
    <p:sldId id="497" r:id="rId31"/>
    <p:sldId id="486" r:id="rId32"/>
    <p:sldId id="48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C"/>
    <a:srgbClr val="0000CC"/>
    <a:srgbClr val="000082"/>
    <a:srgbClr val="000066"/>
    <a:srgbClr val="FF9900"/>
    <a:srgbClr val="FF9933"/>
    <a:srgbClr val="000099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00" autoAdjust="0"/>
    <p:restoredTop sz="92049" autoAdjust="0"/>
  </p:normalViewPr>
  <p:slideViewPr>
    <p:cSldViewPr>
      <p:cViewPr>
        <p:scale>
          <a:sx n="66" d="100"/>
          <a:sy n="66" d="100"/>
        </p:scale>
        <p:origin x="-111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6"/>
    </p:cViewPr>
  </p:sorterViewPr>
  <p:notesViewPr>
    <p:cSldViewPr>
      <p:cViewPr varScale="1">
        <p:scale>
          <a:sx n="52" d="100"/>
          <a:sy n="52" d="100"/>
        </p:scale>
        <p:origin x="-189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6.7335243553008836E-2"/>
          <c:y val="7.5221238938053103E-2"/>
          <c:w val="0.87106017191977081"/>
          <c:h val="0.83628318584070327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/>
            </a:solidFill>
            <a:ln w="15082">
              <a:solidFill>
                <a:schemeClr val="tx1"/>
              </a:solidFill>
              <a:prstDash val="solid"/>
            </a:ln>
          </c:spPr>
          <c:dLbls>
            <c:dLbl>
              <c:idx val="1"/>
              <c:delete val="1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277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30" dirty="0">
                        <a:solidFill>
                          <a:srgbClr val="000066"/>
                        </a:solidFill>
                      </a:rPr>
                      <a:t>30</a:t>
                    </a:r>
                  </a:p>
                </c:rich>
              </c:tx>
              <c:spPr>
                <a:noFill/>
                <a:ln w="30156">
                  <a:noFill/>
                </a:ln>
              </c:spPr>
              <c:dLblPos val="outEnd"/>
            </c:dLbl>
            <c:spPr>
              <a:noFill/>
              <a:ln w="30156">
                <a:noFill/>
              </a:ln>
            </c:spPr>
            <c:txPr>
              <a:bodyPr/>
              <a:lstStyle/>
              <a:p>
                <a:pPr>
                  <a:defRPr sz="14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Sheet1!$B$1:$K$1</c:f>
              <c:strCache>
                <c:ptCount val="10"/>
                <c:pt idx="0">
                  <c:v>INDIA</c:v>
                </c:pt>
                <c:pt idx="1">
                  <c:v>   </c:v>
                </c:pt>
                <c:pt idx="2">
                  <c:v>Nagpur</c:v>
                </c:pt>
                <c:pt idx="3">
                  <c:v>Indore</c:v>
                </c:pt>
                <c:pt idx="4">
                  <c:v>Mumbai</c:v>
                </c:pt>
                <c:pt idx="5">
                  <c:v>Delhi</c:v>
                </c:pt>
                <c:pt idx="6">
                  <c:v>Kolkata</c:v>
                </c:pt>
                <c:pt idx="7">
                  <c:v>Meerut</c:v>
                </c:pt>
                <c:pt idx="8">
                  <c:v>Hyderabad</c:v>
                </c:pt>
                <c:pt idx="9">
                  <c:v>Chennai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13</c:v>
                </c:pt>
                <c:pt idx="1">
                  <c:v>0</c:v>
                </c:pt>
                <c:pt idx="2">
                  <c:v>19</c:v>
                </c:pt>
                <c:pt idx="3">
                  <c:v>22</c:v>
                </c:pt>
                <c:pt idx="4">
                  <c:v>27</c:v>
                </c:pt>
                <c:pt idx="5">
                  <c:v>27</c:v>
                </c:pt>
                <c:pt idx="6">
                  <c:v>30</c:v>
                </c:pt>
                <c:pt idx="7">
                  <c:v>30</c:v>
                </c:pt>
                <c:pt idx="8">
                  <c:v>33</c:v>
                </c:pt>
                <c:pt idx="9">
                  <c:v>39</c:v>
                </c:pt>
              </c:numCache>
            </c:numRef>
          </c:val>
        </c:ser>
        <c:dLbls>
          <c:showVal val="1"/>
        </c:dLbls>
        <c:gapWidth val="60"/>
        <c:axId val="80708736"/>
        <c:axId val="80710272"/>
      </c:barChart>
      <c:catAx>
        <c:axId val="80708736"/>
        <c:scaling>
          <c:orientation val="minMax"/>
        </c:scaling>
        <c:axPos val="b"/>
        <c:numFmt formatCode="General" sourceLinked="1"/>
        <c:tickLblPos val="nextTo"/>
        <c:spPr>
          <a:ln w="37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710272"/>
        <c:crosses val="autoZero"/>
        <c:auto val="1"/>
        <c:lblAlgn val="ctr"/>
        <c:lblOffset val="100"/>
        <c:tickLblSkip val="1"/>
        <c:tickMarkSkip val="1"/>
      </c:catAx>
      <c:valAx>
        <c:axId val="80710272"/>
        <c:scaling>
          <c:orientation val="minMax"/>
        </c:scaling>
        <c:axPos val="l"/>
        <c:majorGridlines>
          <c:spPr>
            <a:ln w="377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7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708736"/>
        <c:crosses val="autoZero"/>
        <c:crossBetween val="between"/>
      </c:valAx>
      <c:spPr>
        <a:gradFill rotWithShape="0">
          <a:gsLst>
            <a:gs pos="0">
              <a:srgbClr val="CC99FF"/>
            </a:gs>
            <a:gs pos="100000">
              <a:srgbClr val="CC99FF">
                <a:gamma/>
                <a:tint val="40000"/>
                <a:invGamma/>
              </a:srgbClr>
            </a:gs>
          </a:gsLst>
          <a:path path="rect">
            <a:fillToRect t="100000" r="100000"/>
          </a:path>
        </a:gradFill>
        <a:ln w="15082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31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6.png"/><Relationship Id="rId4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6.png"/><Relationship Id="rId4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6.png"/><Relationship Id="rId4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E111EA4-078A-4698-A123-AABD98FC5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B35CD8A-ECEE-48EE-A49A-21FFB3A97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44" name="Text Box 47"/>
          <p:cNvSpPr txBox="1">
            <a:spLocks noChangeArrowheads="1"/>
          </p:cNvSpPr>
          <p:nvPr userDrawn="1"/>
        </p:nvSpPr>
        <p:spPr bwMode="auto">
          <a:xfrm>
            <a:off x="7354888" y="6583363"/>
            <a:ext cx="1789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>
                <a:cs typeface="+mn-cs"/>
              </a:rPr>
              <a:t>NFHS-3, India, 2005-06</a:t>
            </a:r>
          </a:p>
        </p:txBody>
      </p:sp>
      <p:sp>
        <p:nvSpPr>
          <p:cNvPr id="130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9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9500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9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29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9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71" name="Text Box 47"/>
          <p:cNvSpPr txBox="1">
            <a:spLocks noChangeArrowheads="1"/>
          </p:cNvSpPr>
          <p:nvPr/>
        </p:nvSpPr>
        <p:spPr bwMode="auto">
          <a:xfrm>
            <a:off x="7354888" y="6583363"/>
            <a:ext cx="1789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>
                <a:cs typeface="+mn-cs"/>
              </a:rPr>
              <a:t>NFHS-3, India, 2005-06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Office_PowerPoint_Slide6.sldx"/><Relationship Id="rId5" Type="http://schemas.openxmlformats.org/officeDocument/2006/relationships/package" Target="../embeddings/Microsoft_Office_PowerPoint_Slide5.sldx"/><Relationship Id="rId4" Type="http://schemas.openxmlformats.org/officeDocument/2006/relationships/package" Target="../embeddings/Microsoft_Office_PowerPoint_Slide4.sld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8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Office_PowerPoint_Slide10.sldx"/><Relationship Id="rId5" Type="http://schemas.openxmlformats.org/officeDocument/2006/relationships/package" Target="../embeddings/Microsoft_Office_PowerPoint_Slide9.sldx"/><Relationship Id="rId4" Type="http://schemas.openxmlformats.org/officeDocument/2006/relationships/package" Target="../embeddings/Microsoft_Office_PowerPoint_Slide8.sld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0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Office_PowerPoint_Slide13.sldx"/><Relationship Id="rId5" Type="http://schemas.openxmlformats.org/officeDocument/2006/relationships/package" Target="../embeddings/Microsoft_Office_PowerPoint_Slide12.sldx"/><Relationship Id="rId4" Type="http://schemas.openxmlformats.org/officeDocument/2006/relationships/package" Target="../embeddings/Microsoft_Office_PowerPoint_Slide11.sldx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PowerPoint_Slide1.sl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package" Target="../embeddings/Microsoft_Office_PowerPoint_Slide3.sldx"/><Relationship Id="rId4" Type="http://schemas.openxmlformats.org/officeDocument/2006/relationships/package" Target="../embeddings/Microsoft_Office_PowerPoint_Slide2.sl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574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/>
            </a:r>
            <a:br>
              <a:rPr lang="en-US" sz="3600"/>
            </a:br>
            <a:r>
              <a:rPr lang="en-US" sz="3600"/>
              <a:t> </a:t>
            </a:r>
            <a:r>
              <a:rPr lang="en-US" sz="3600" b="1">
                <a:effectLst/>
              </a:rPr>
              <a:t>2005-06 National Family Health Survey </a:t>
            </a:r>
            <a:br>
              <a:rPr lang="en-US" sz="3600" b="1">
                <a:effectLst/>
              </a:rPr>
            </a:br>
            <a:r>
              <a:rPr lang="en-US" sz="3600" b="1">
                <a:effectLst/>
              </a:rPr>
              <a:t>(NFHS-3)</a:t>
            </a:r>
            <a:r>
              <a:rPr lang="en-US" sz="400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743200"/>
            <a:ext cx="8153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9900"/>
                </a:solidFill>
              </a:rPr>
              <a:t>Nutrition in India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rgbClr val="FF9900"/>
              </a:solidFill>
            </a:endParaRPr>
          </a:p>
          <a:p>
            <a:pPr eaLnBrk="1" hangingPunct="1">
              <a:defRPr/>
            </a:pPr>
            <a:r>
              <a:rPr lang="en-US" sz="4400" dirty="0"/>
              <a:t>Dissemination Seminar on</a:t>
            </a:r>
          </a:p>
          <a:p>
            <a:pPr eaLnBrk="1" hangingPunct="1">
              <a:defRPr/>
            </a:pPr>
            <a:r>
              <a:rPr lang="en-US" sz="4400" dirty="0" smtClean="0"/>
              <a:t>Subject </a:t>
            </a:r>
            <a:r>
              <a:rPr lang="en-US" sz="4400" dirty="0"/>
              <a:t>Reports Findings</a:t>
            </a:r>
            <a:endParaRPr lang="en-US" sz="44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61938" y="914400"/>
          <a:ext cx="8882062" cy="5684838"/>
        </p:xfrm>
        <a:graphic>
          <a:graphicData uri="http://schemas.openxmlformats.org/presentationml/2006/ole">
            <p:oleObj spid="_x0000_s5122" r:id="rId3" imgW="8882642" imgH="5688061" progId="Excel.Sheet.8">
              <p:embed/>
            </p:oleObj>
          </a:graphicData>
        </a:graphic>
      </p:graphicFrame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1295400" y="457200"/>
            <a:ext cx="6518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Underweight by Wealth Quintiles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498600" y="1620838"/>
            <a:ext cx="708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Percent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61938" y="1173163"/>
          <a:ext cx="8882062" cy="5684837"/>
        </p:xfrm>
        <a:graphic>
          <a:graphicData uri="http://schemas.openxmlformats.org/presentationml/2006/ole">
            <p:oleObj spid="_x0000_s6146" r:id="rId3" imgW="8882642" imgH="5688061" progId="Excel.Sheet.8">
              <p:embed/>
            </p:oleObj>
          </a:graphicData>
        </a:graphic>
      </p:graphicFrame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722313" y="277813"/>
            <a:ext cx="7691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Undernutrition in Children under Age 5</a:t>
            </a:r>
          </a:p>
          <a:p>
            <a:pPr algn="ctr" eaLnBrk="0" hangingPunct="0">
              <a:defRPr/>
            </a:pPr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INDIA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1498600" y="1620838"/>
            <a:ext cx="708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Percent</a:t>
            </a:r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0" y="0"/>
          <a:ext cx="9342438" cy="7042150"/>
        </p:xfrm>
        <a:graphic>
          <a:graphicData uri="http://schemas.openxmlformats.org/presentationml/2006/ole">
            <p:oleObj spid="_x0000_s6147" name="Slide" r:id="rId4" imgW="4593441" imgH="3442867" progId="PowerPoint.Slide.12">
              <p:embed/>
            </p:oleObj>
          </a:graphicData>
        </a:graphic>
      </p:graphicFrame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0" y="0"/>
          <a:ext cx="9144000" cy="6565900"/>
        </p:xfrm>
        <a:graphic>
          <a:graphicData uri="http://schemas.openxmlformats.org/presentationml/2006/ole">
            <p:oleObj spid="_x0000_s6148" name="Slide" r:id="rId5" imgW="4090386" imgH="3069509" progId="PowerPoint.Slide.12">
              <p:embed/>
            </p:oleObj>
          </a:graphicData>
        </a:graphic>
      </p:graphicFrame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8915400" y="6477000"/>
            <a:ext cx="228600" cy="381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0" y="0"/>
          <a:ext cx="9402763" cy="7086600"/>
        </p:xfrm>
        <a:graphic>
          <a:graphicData uri="http://schemas.openxmlformats.org/presentationml/2006/ole">
            <p:oleObj spid="_x0000_s6149" name="Slide" r:id="rId6" imgW="4661908" imgH="3496050" progId="PowerPoint.Slide.12">
              <p:embed/>
            </p:oleObj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29400" y="1371600"/>
            <a:ext cx="2514600" cy="1066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b="1"/>
              <a:t>Poor nutrition contributes to 54% of deaths under age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9900"/>
                </a:solidFill>
              </a:rPr>
              <a:t>Recommended and Actual Breastfeeding Practices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1371600" lvl="2" indent="-457200" eaLnBrk="1" hangingPunct="1">
              <a:lnSpc>
                <a:spcPct val="130000"/>
              </a:lnSpc>
              <a:buClr>
                <a:srgbClr val="00FFFF"/>
              </a:buClr>
              <a:buFontTx/>
              <a:buChar char="•"/>
              <a:defRPr/>
            </a:pPr>
            <a:r>
              <a:rPr lang="en-US" sz="2800" b="1"/>
              <a:t>Goal: Initiation of breastfeeding within 1 hour of birth</a:t>
            </a:r>
          </a:p>
          <a:p>
            <a:pPr marL="1752600" lvl="3" indent="-381000" eaLnBrk="1" hangingPunct="1">
              <a:lnSpc>
                <a:spcPct val="130000"/>
              </a:lnSpc>
              <a:buClr>
                <a:srgbClr val="00FFFF"/>
              </a:buClr>
              <a:buFontTx/>
              <a:buChar char="•"/>
              <a:defRPr/>
            </a:pPr>
            <a:r>
              <a:rPr lang="en-US" sz="2400" b="1">
                <a:solidFill>
                  <a:srgbClr val="FF99FF"/>
                </a:solidFill>
              </a:rPr>
              <a:t>Achievement: 25%</a:t>
            </a:r>
          </a:p>
          <a:p>
            <a:pPr marL="1371600" lvl="2" indent="-457200" eaLnBrk="1" hangingPunct="1">
              <a:lnSpc>
                <a:spcPct val="125000"/>
              </a:lnSpc>
              <a:buClr>
                <a:srgbClr val="00FFFF"/>
              </a:buClr>
              <a:buFontTx/>
              <a:buChar char="•"/>
              <a:defRPr/>
            </a:pPr>
            <a:r>
              <a:rPr lang="en-US" sz="2800" b="1"/>
              <a:t>Goal: No prelacteal feeding</a:t>
            </a:r>
          </a:p>
          <a:p>
            <a:pPr marL="1752600" lvl="3" indent="-381000" eaLnBrk="1" hangingPunct="1">
              <a:lnSpc>
                <a:spcPct val="125000"/>
              </a:lnSpc>
              <a:buClr>
                <a:srgbClr val="00FFFF"/>
              </a:buClr>
              <a:buFontTx/>
              <a:buChar char="•"/>
              <a:defRPr/>
            </a:pPr>
            <a:r>
              <a:rPr lang="en-US" sz="2400" b="1">
                <a:solidFill>
                  <a:srgbClr val="FF99FF"/>
                </a:solidFill>
              </a:rPr>
              <a:t>Achievement: 43%</a:t>
            </a:r>
          </a:p>
          <a:p>
            <a:pPr marL="1371600" lvl="2" indent="-457200" eaLnBrk="1" hangingPunct="1">
              <a:lnSpc>
                <a:spcPct val="125000"/>
              </a:lnSpc>
              <a:buClr>
                <a:srgbClr val="00FFFF"/>
              </a:buClr>
              <a:buFontTx/>
              <a:buChar char="•"/>
              <a:defRPr/>
            </a:pPr>
            <a:r>
              <a:rPr lang="en-US" sz="2800" b="1"/>
              <a:t>Goal: Exclusive breastfeeding </a:t>
            </a:r>
          </a:p>
          <a:p>
            <a:pPr marL="1371600" lvl="2" indent="-457200" eaLnBrk="1" hangingPunct="1">
              <a:lnSpc>
                <a:spcPct val="125000"/>
              </a:lnSpc>
              <a:buClr>
                <a:srgbClr val="00FFFF"/>
              </a:buClr>
              <a:buFontTx/>
              <a:buNone/>
              <a:defRPr/>
            </a:pPr>
            <a:r>
              <a:rPr lang="en-US" sz="2800" b="1"/>
              <a:t>	(6 months)</a:t>
            </a:r>
          </a:p>
          <a:p>
            <a:pPr marL="1371600" lvl="2" indent="-457200" eaLnBrk="1" hangingPunct="1">
              <a:lnSpc>
                <a:spcPct val="125000"/>
              </a:lnSpc>
              <a:buClr>
                <a:srgbClr val="00FFFF"/>
              </a:buClr>
              <a:buFontTx/>
              <a:buChar char="•"/>
              <a:defRPr/>
            </a:pPr>
            <a:endParaRPr lang="en-US" sz="900"/>
          </a:p>
          <a:p>
            <a:pPr marL="1752600" lvl="3" indent="-381000" eaLnBrk="1" hangingPunct="1">
              <a:lnSpc>
                <a:spcPct val="75000"/>
              </a:lnSpc>
              <a:buClr>
                <a:srgbClr val="00FFFF"/>
              </a:buClr>
              <a:buFontTx/>
              <a:buChar char="•"/>
              <a:defRPr/>
            </a:pPr>
            <a:r>
              <a:rPr lang="en-US" sz="2400" b="1">
                <a:solidFill>
                  <a:srgbClr val="FF99FF"/>
                </a:solidFill>
              </a:rPr>
              <a:t>Achievement: 46%</a:t>
            </a:r>
          </a:p>
          <a:p>
            <a:pPr marL="1371600" lvl="2" indent="-457200" eaLnBrk="1" hangingPunct="1">
              <a:lnSpc>
                <a:spcPct val="125000"/>
              </a:lnSpc>
              <a:buClr>
                <a:srgbClr val="00FFFF"/>
              </a:buClr>
              <a:buFont typeface="Wingdings" pitchFamily="2" charset="2"/>
              <a:buChar char="v"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00"/>
                </a:solidFill>
              </a:rPr>
              <a:t>Recommended and Actual Breastfeeding Practices (contd.)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 marL="1371600" lvl="2" indent="-457200" eaLnBrk="1" hangingPunct="1">
              <a:buClr>
                <a:srgbClr val="00FFFF"/>
              </a:buClr>
              <a:buFontTx/>
              <a:buChar char="•"/>
              <a:defRPr/>
            </a:pPr>
            <a:r>
              <a:rPr lang="en-US" sz="2800" b="1" dirty="0" smtClean="0"/>
              <a:t>Goal</a:t>
            </a:r>
            <a:r>
              <a:rPr lang="en-US" sz="2800" b="1" dirty="0"/>
              <a:t>: Timely complementary feeding (age 6-8 </a:t>
            </a:r>
            <a:r>
              <a:rPr lang="en-US" sz="2800" b="1" dirty="0" smtClean="0"/>
              <a:t>months)</a:t>
            </a:r>
          </a:p>
          <a:p>
            <a:pPr marL="1371600" lvl="2" indent="-457200" eaLnBrk="1" hangingPunct="1">
              <a:buClr>
                <a:srgbClr val="00FFFF"/>
              </a:buClr>
              <a:buFontTx/>
              <a:buChar char="•"/>
              <a:defRPr/>
            </a:pPr>
            <a:r>
              <a:rPr lang="en-US" sz="2800" b="1" dirty="0" smtClean="0">
                <a:solidFill>
                  <a:srgbClr val="FF99FF"/>
                </a:solidFill>
              </a:rPr>
              <a:t>Achievement: 53%</a:t>
            </a:r>
          </a:p>
          <a:p>
            <a:pPr marL="1371600" lvl="2" indent="-457200" eaLnBrk="1" hangingPunct="1">
              <a:buClr>
                <a:srgbClr val="00FFFF"/>
              </a:buClr>
              <a:buFontTx/>
              <a:buChar char="•"/>
              <a:defRPr/>
            </a:pPr>
            <a:endParaRPr lang="en-US" sz="2800" b="1" dirty="0" smtClean="0"/>
          </a:p>
          <a:p>
            <a:pPr marL="1371600" lvl="2" indent="-457200" eaLnBrk="1" hangingPunct="1">
              <a:buClr>
                <a:srgbClr val="00FFFF"/>
              </a:buClr>
              <a:buFontTx/>
              <a:buChar char="•"/>
              <a:defRPr/>
            </a:pPr>
            <a:r>
              <a:rPr lang="en-US" sz="2800" b="1" dirty="0" smtClean="0"/>
              <a:t>Goal: Feed breast milk or milk products, and feed a minimum number of times from a minimum number of food groups (age 6-23 months) </a:t>
            </a:r>
          </a:p>
          <a:p>
            <a:pPr marL="1752600" lvl="3" indent="-381000" eaLnBrk="1" hangingPunct="1">
              <a:lnSpc>
                <a:spcPct val="125000"/>
              </a:lnSpc>
              <a:buClr>
                <a:srgbClr val="00FFFF"/>
              </a:buClr>
              <a:buFontTx/>
              <a:buChar char="•"/>
              <a:defRPr/>
            </a:pPr>
            <a:r>
              <a:rPr lang="en-US" sz="2800" b="1" dirty="0" smtClean="0">
                <a:solidFill>
                  <a:srgbClr val="FF99FF"/>
                </a:solidFill>
              </a:rPr>
              <a:t>Achievement: 21%</a:t>
            </a:r>
            <a:endParaRPr lang="en-US" sz="2800" b="1" dirty="0" smtClean="0"/>
          </a:p>
          <a:p>
            <a:pPr marL="1752600" lvl="3" indent="-381000" eaLnBrk="1" hangingPunct="1">
              <a:lnSpc>
                <a:spcPct val="125000"/>
              </a:lnSpc>
              <a:buClr>
                <a:srgbClr val="00FFFF"/>
              </a:buClr>
              <a:buFontTx/>
              <a:buChar char="•"/>
              <a:defRPr/>
            </a:pPr>
            <a:endParaRPr lang="en-US" sz="3200" b="1" dirty="0" smtClean="0"/>
          </a:p>
          <a:p>
            <a:pPr marL="1752600" lvl="3" indent="-381000" eaLnBrk="1" hangingPunct="1">
              <a:lnSpc>
                <a:spcPct val="125000"/>
              </a:lnSpc>
              <a:buClr>
                <a:srgbClr val="00FFFF"/>
              </a:buClr>
              <a:buFontTx/>
              <a:buChar char="•"/>
              <a:defRPr/>
            </a:pPr>
            <a:endParaRPr lang="en-US" sz="3200" b="1" dirty="0">
              <a:solidFill>
                <a:srgbClr val="FF99FF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00400" y="5181600"/>
            <a:ext cx="51816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These are recommended IYCF feeding practices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9900"/>
                </a:solidFill>
              </a:rPr>
              <a:t>Micronutrient Intake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410200"/>
          </a:xfrm>
        </p:spPr>
        <p:txBody>
          <a:bodyPr/>
          <a:lstStyle/>
          <a:p>
            <a:pPr marL="1371600" lvl="2" indent="-457200" eaLnBrk="1" hangingPunct="1">
              <a:lnSpc>
                <a:spcPct val="125000"/>
              </a:lnSpc>
              <a:buClr>
                <a:srgbClr val="00FFFF"/>
              </a:buClr>
              <a:buFontTx/>
              <a:buChar char="•"/>
              <a:defRPr/>
            </a:pPr>
            <a:r>
              <a:rPr lang="en-US" sz="3600" b="1"/>
              <a:t>Goal: Vitamin A supplements every 6 months from 9 months to 3 years</a:t>
            </a:r>
            <a:endParaRPr lang="en-US" sz="1000" b="1"/>
          </a:p>
          <a:p>
            <a:pPr marL="1752600" lvl="3" indent="-381000" eaLnBrk="1" hangingPunct="1">
              <a:lnSpc>
                <a:spcPct val="75000"/>
              </a:lnSpc>
              <a:buClr>
                <a:srgbClr val="00FFFF"/>
              </a:buClr>
              <a:buFontTx/>
              <a:buChar char="•"/>
              <a:defRPr/>
            </a:pPr>
            <a:r>
              <a:rPr lang="en-US" sz="3200" b="1">
                <a:solidFill>
                  <a:srgbClr val="FF99FF"/>
                </a:solidFill>
              </a:rPr>
              <a:t>Achievement: 25%</a:t>
            </a:r>
          </a:p>
          <a:p>
            <a:pPr marL="1752600" lvl="3" indent="-381000" eaLnBrk="1" hangingPunct="1">
              <a:lnSpc>
                <a:spcPct val="75000"/>
              </a:lnSpc>
              <a:buClr>
                <a:srgbClr val="00FFFF"/>
              </a:buClr>
              <a:buFontTx/>
              <a:buNone/>
              <a:defRPr/>
            </a:pPr>
            <a:endParaRPr lang="en-US" sz="1000" b="1">
              <a:solidFill>
                <a:srgbClr val="FF99FF"/>
              </a:solidFill>
            </a:endParaRPr>
          </a:p>
          <a:p>
            <a:pPr marL="1371600" lvl="2" indent="-457200" eaLnBrk="1" hangingPunct="1">
              <a:buClr>
                <a:srgbClr val="00FFFF"/>
              </a:buClr>
              <a:buFontTx/>
              <a:buChar char="•"/>
              <a:defRPr/>
            </a:pPr>
            <a:r>
              <a:rPr lang="en-US" sz="3600" b="1"/>
              <a:t>Goal: Universal salt iodization</a:t>
            </a:r>
          </a:p>
          <a:p>
            <a:pPr marL="1752600" lvl="3" indent="-381000" eaLnBrk="1" hangingPunct="1">
              <a:lnSpc>
                <a:spcPct val="125000"/>
              </a:lnSpc>
              <a:buClr>
                <a:srgbClr val="00FFFF"/>
              </a:buClr>
              <a:buFontTx/>
              <a:buChar char="•"/>
              <a:defRPr/>
            </a:pPr>
            <a:r>
              <a:rPr lang="en-US" sz="3200" b="1">
                <a:solidFill>
                  <a:srgbClr val="FF99FF"/>
                </a:solidFill>
              </a:rPr>
              <a:t>Achievement: 47% of children live in households using adequately iodized salt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61938" y="1173163"/>
          <a:ext cx="8882062" cy="5684837"/>
        </p:xfrm>
        <a:graphic>
          <a:graphicData uri="http://schemas.openxmlformats.org/presentationml/2006/ole">
            <p:oleObj spid="_x0000_s10242" r:id="rId3" imgW="8882642" imgH="5688061" progId="Excel.Sheet.8">
              <p:embed/>
            </p:oleObj>
          </a:graphicData>
        </a:graphic>
      </p:graphicFrame>
      <p:sp>
        <p:nvSpPr>
          <p:cNvPr id="282627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435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Anaemia among Children Age 6-35 Months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708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Percent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391400" y="6400800"/>
            <a:ext cx="1295400" cy="493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8412163" y="6615113"/>
            <a:ext cx="731837" cy="24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solidFill>
                  <a:srgbClr val="FF9900"/>
                </a:solidFill>
              </a:rPr>
              <a:t>ICDS Utilization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9624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72% of NFHS-3 enumeration areas were covered by an </a:t>
            </a:r>
            <a:r>
              <a:rPr lang="en-US" sz="2800" b="1" i="1" dirty="0" smtClean="0"/>
              <a:t>anganwadi</a:t>
            </a:r>
            <a:r>
              <a:rPr lang="en-US" sz="2800" b="1" dirty="0" smtClean="0"/>
              <a:t> centre (AWC)</a:t>
            </a:r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r>
              <a:rPr lang="en-US" sz="2800" b="1" dirty="0"/>
              <a:t>Although ICDS </a:t>
            </a:r>
            <a:r>
              <a:rPr lang="en-US" sz="2800" b="1" i="1" dirty="0"/>
              <a:t>coverage</a:t>
            </a:r>
            <a:r>
              <a:rPr lang="en-US" sz="2800" b="1" dirty="0"/>
              <a:t> is fairly high, only 28% of children under age 6 years received </a:t>
            </a:r>
            <a:r>
              <a:rPr lang="en-US" sz="2800" b="1" i="1" dirty="0"/>
              <a:t>any</a:t>
            </a:r>
            <a:r>
              <a:rPr lang="en-US" sz="2800" b="1" dirty="0"/>
              <a:t> service from an AWC in the last year</a:t>
            </a:r>
          </a:p>
          <a:p>
            <a:pPr>
              <a:defRPr/>
            </a:pP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975" indent="-53975">
              <a:defRPr/>
            </a:pPr>
            <a:r>
              <a:rPr lang="en-US" sz="4000" b="1">
                <a:solidFill>
                  <a:srgbClr val="FF9900"/>
                </a:solidFill>
              </a:rPr>
              <a:t>How Many Children Receive Services from an AWC? 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ph idx="1"/>
          </p:nvPr>
        </p:nvGraphicFramePr>
        <p:xfrm>
          <a:off x="319088" y="1524000"/>
          <a:ext cx="8824912" cy="5094288"/>
        </p:xfrm>
        <a:graphic>
          <a:graphicData uri="http://schemas.openxmlformats.org/presentationml/2006/ole">
            <p:oleObj spid="_x0000_s11266" name="Chart" r:id="rId3" imgW="8772570" imgH="5067210" progId="MSGraph.Chart.8">
              <p:embed followColorScheme="full"/>
            </p:oleObj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323975" y="1762125"/>
            <a:ext cx="596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Percent of age-eligible children in areas with an AWC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>
                <a:solidFill>
                  <a:srgbClr val="FF9900"/>
                </a:solidFill>
              </a:rPr>
              <a:t>Adult Nutrition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indent="-52388"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en-US" sz="4000" b="1"/>
              <a:t>The poor nutrition conditions of young children in India have received much attention recently, but adults are also experiencing a variety of nutritional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975" indent="-53975" eaLnBrk="1" hangingPunct="1">
              <a:defRPr/>
            </a:pPr>
            <a:r>
              <a:rPr lang="en-US" sz="4000" b="1">
                <a:solidFill>
                  <a:srgbClr val="FF9900"/>
                </a:solidFill>
              </a:rPr>
              <a:t>Percentage of Adults Age 15-49 Malnourished</a:t>
            </a:r>
          </a:p>
        </p:txBody>
      </p:sp>
      <p:graphicFrame>
        <p:nvGraphicFramePr>
          <p:cNvPr id="1229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71488" y="1597025"/>
          <a:ext cx="8520112" cy="4946650"/>
        </p:xfrm>
        <a:graphic>
          <a:graphicData uri="http://schemas.openxmlformats.org/presentationml/2006/ole">
            <p:oleObj spid="_x0000_s12290" name="Worksheet" r:id="rId3" imgW="8629740" imgH="5010060" progId="Excel.Sheet.8">
              <p:embed/>
            </p:oleObj>
          </a:graphicData>
        </a:graphic>
      </p:graphicFrame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5791200" y="2743200"/>
            <a:ext cx="28194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CC00"/>
                </a:solidFill>
              </a:rPr>
              <a:t>In the highest wealth</a:t>
            </a:r>
          </a:p>
          <a:p>
            <a:pPr algn="ctr" eaLnBrk="0" hangingPunct="0"/>
            <a:r>
              <a:rPr lang="en-US" b="1">
                <a:solidFill>
                  <a:srgbClr val="FFCC00"/>
                </a:solidFill>
              </a:rPr>
              <a:t>quintile, 31% of women </a:t>
            </a:r>
          </a:p>
          <a:p>
            <a:pPr algn="ctr" eaLnBrk="0" hangingPunct="0"/>
            <a:r>
              <a:rPr lang="en-US" b="1">
                <a:solidFill>
                  <a:srgbClr val="FFCC00"/>
                </a:solidFill>
              </a:rPr>
              <a:t>are overweight, including</a:t>
            </a:r>
          </a:p>
          <a:p>
            <a:pPr algn="ctr" eaLnBrk="0" hangingPunct="0"/>
            <a:r>
              <a:rPr lang="en-US" b="1">
                <a:solidFill>
                  <a:srgbClr val="FFCC00"/>
                </a:solidFill>
              </a:rPr>
              <a:t> 8% who are obese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/>
      <p:bldP spid="3471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nfhs dissemination seminar 2009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44700"/>
            <a:ext cx="9142413" cy="3311525"/>
          </a:xfrm>
          <a:noFill/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391400" y="6629400"/>
            <a:ext cx="1752600" cy="228600"/>
          </a:xfrm>
          <a:prstGeom prst="rect">
            <a:avLst/>
          </a:prstGeom>
          <a:solidFill>
            <a:srgbClr val="00008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57200" y="1295400"/>
          <a:ext cx="8242300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174750" y="1847850"/>
            <a:ext cx="202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Women age 15-49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1371600" y="287338"/>
            <a:ext cx="624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Percentage of Women </a:t>
            </a:r>
          </a:p>
          <a:p>
            <a:pPr algn="ctr" eaLnBrk="0" hangingPunct="0">
              <a:defRPr/>
            </a:pPr>
            <a:r>
              <a:rPr lang="en-US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Overweight or Obese</a:t>
            </a:r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990600" y="2209800"/>
            <a:ext cx="3657600" cy="830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/>
              <a:t>Even in the slums, 19-39% of </a:t>
            </a:r>
          </a:p>
          <a:p>
            <a:pPr algn="ctr" eaLnBrk="0" hangingPunct="0"/>
            <a:r>
              <a:rPr lang="en-US" b="1"/>
              <a:t>women  are overweight/obese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09252" grpId="0"/>
      <p:bldP spid="3092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61938" y="1173163"/>
          <a:ext cx="8882062" cy="5684837"/>
        </p:xfrm>
        <a:graphic>
          <a:graphicData uri="http://schemas.openxmlformats.org/presentationml/2006/ole">
            <p:oleObj spid="_x0000_s13314" r:id="rId3" imgW="8882642" imgH="5688061" progId="Excel.Sheet.8">
              <p:embed/>
            </p:oleObj>
          </a:graphicData>
        </a:graphic>
      </p:graphicFrame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722313" y="277813"/>
            <a:ext cx="7691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Undernutrition in Children under Age 5</a:t>
            </a:r>
          </a:p>
          <a:p>
            <a:pPr algn="ctr" eaLnBrk="0" hangingPunct="0">
              <a:defRPr/>
            </a:pPr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INDIA</a:t>
            </a:r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1498600" y="1620838"/>
            <a:ext cx="708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Percent</a:t>
            </a: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0" y="0"/>
          <a:ext cx="9342438" cy="7042150"/>
        </p:xfrm>
        <a:graphic>
          <a:graphicData uri="http://schemas.openxmlformats.org/presentationml/2006/ole">
            <p:oleObj spid="_x0000_s13315" name="Slide" r:id="rId4" imgW="4593441" imgH="3442867" progId="PowerPoint.Slide.12">
              <p:embed/>
            </p:oleObj>
          </a:graphicData>
        </a:graphic>
      </p:graphicFrame>
      <p:sp>
        <p:nvSpPr>
          <p:cNvPr id="133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0" y="0"/>
          <a:ext cx="9144000" cy="6565900"/>
        </p:xfrm>
        <a:graphic>
          <a:graphicData uri="http://schemas.openxmlformats.org/presentationml/2006/ole">
            <p:oleObj spid="_x0000_s13316" name="Slide" r:id="rId5" imgW="4090386" imgH="3069509" progId="PowerPoint.Slide.12">
              <p:embed/>
            </p:oleObj>
          </a:graphicData>
        </a:graphic>
      </p:graphicFrame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8915400" y="6477000"/>
            <a:ext cx="228600" cy="381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3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0" y="-4763"/>
          <a:ext cx="9329738" cy="7091363"/>
        </p:xfrm>
        <a:graphic>
          <a:graphicData uri="http://schemas.openxmlformats.org/presentationml/2006/ole">
            <p:oleObj spid="_x0000_s13317" name="Slide" r:id="rId6" imgW="4162097" imgH="3122692" progId="PowerPoint.Slide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8207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rgbClr val="FF6600"/>
                </a:solidFill>
              </a:rPr>
              <a:t>Dual Burden of Malnutrition</a:t>
            </a:r>
            <a:r>
              <a:rPr lang="en-US" sz="4000"/>
              <a:t> </a:t>
            </a:r>
          </a:p>
        </p:txBody>
      </p:sp>
      <p:graphicFrame>
        <p:nvGraphicFramePr>
          <p:cNvPr id="1433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143000"/>
          <a:ext cx="9185275" cy="5410200"/>
        </p:xfrm>
        <a:graphic>
          <a:graphicData uri="http://schemas.openxmlformats.org/presentationml/2006/ole">
            <p:oleObj spid="_x0000_s14338" r:id="rId3" imgW="9187468" imgH="5407621" progId="Excel.Sheet.8">
              <p:embed/>
            </p:oleObj>
          </a:graphicData>
        </a:graphic>
      </p:graphicFrame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133600" y="1752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latin typeface="Times" pitchFamily="18" charset="0"/>
              </a:rPr>
              <a:t>       </a:t>
            </a:r>
            <a:r>
              <a:rPr lang="en-US" sz="1400" b="1"/>
              <a:t>Percent of  women age 15-49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975" indent="-53975">
              <a:defRPr/>
            </a:pPr>
            <a:r>
              <a:rPr lang="en-US" sz="4000" b="1" dirty="0">
                <a:solidFill>
                  <a:srgbClr val="FF9900"/>
                </a:solidFill>
              </a:rPr>
              <a:t>Anaemia in Women and Men </a:t>
            </a:r>
          </a:p>
        </p:txBody>
      </p:sp>
      <p:graphicFrame>
        <p:nvGraphicFramePr>
          <p:cNvPr id="1536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19088" y="1524000"/>
          <a:ext cx="8824912" cy="5094288"/>
        </p:xfrm>
        <a:graphic>
          <a:graphicData uri="http://schemas.openxmlformats.org/presentationml/2006/ole">
            <p:oleObj spid="_x0000_s15362" r:id="rId3" imgW="8827773" imgH="509669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rokiasamy\Desktop\ANemic_WN_NF3_FN_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7075" y="0"/>
            <a:ext cx="523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7391400" y="6477000"/>
            <a:ext cx="1752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8207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6600"/>
                </a:solidFill>
              </a:rPr>
              <a:t>Consumption  of Meat, Chicken or Fish</a:t>
            </a:r>
            <a:endParaRPr lang="en-US" sz="3600" dirty="0"/>
          </a:p>
        </p:txBody>
      </p:sp>
      <p:graphicFrame>
        <p:nvGraphicFramePr>
          <p:cNvPr id="1741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-6350" y="1371600"/>
          <a:ext cx="9117013" cy="5181600"/>
        </p:xfrm>
        <a:graphic>
          <a:graphicData uri="http://schemas.openxmlformats.org/presentationml/2006/ole">
            <p:oleObj spid="_x0000_s17410" name="Worksheet" r:id="rId3" imgW="8848710" imgH="5029200" progId="Excel.Sheet.8">
              <p:embed/>
            </p:oleObj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752600" y="1981200"/>
            <a:ext cx="381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 dirty="0">
                <a:latin typeface="Times" pitchFamily="18" charset="0"/>
              </a:rPr>
              <a:t>       </a:t>
            </a:r>
            <a:r>
              <a:rPr lang="en-US" sz="1400" b="1" dirty="0"/>
              <a:t>Percent of  women </a:t>
            </a:r>
            <a:r>
              <a:rPr lang="en-US" sz="1400" b="1" dirty="0" smtClean="0"/>
              <a:t>and men age </a:t>
            </a:r>
            <a:r>
              <a:rPr lang="en-US" sz="1400" b="1" dirty="0"/>
              <a:t>15-49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61938" y="1173163"/>
          <a:ext cx="8882062" cy="5684837"/>
        </p:xfrm>
        <a:graphic>
          <a:graphicData uri="http://schemas.openxmlformats.org/presentationml/2006/ole">
            <p:oleObj spid="_x0000_s18434" r:id="rId3" imgW="8882642" imgH="5688061" progId="Excel.Sheet.8">
              <p:embed/>
            </p:oleObj>
          </a:graphicData>
        </a:graphic>
      </p:graphicFrame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722313" y="277813"/>
            <a:ext cx="7691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Undernutrition in Children under Age 5</a:t>
            </a:r>
          </a:p>
          <a:p>
            <a:pPr algn="ctr" eaLnBrk="0" hangingPunct="0">
              <a:defRPr/>
            </a:pPr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INDIA</a:t>
            </a:r>
          </a:p>
        </p:txBody>
      </p:sp>
      <p:sp>
        <p:nvSpPr>
          <p:cNvPr id="18440" name="Text Box 4"/>
          <p:cNvSpPr txBox="1">
            <a:spLocks noChangeArrowheads="1"/>
          </p:cNvSpPr>
          <p:nvPr/>
        </p:nvSpPr>
        <p:spPr bwMode="auto">
          <a:xfrm>
            <a:off x="1498600" y="1620838"/>
            <a:ext cx="708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Percent</a:t>
            </a:r>
          </a:p>
        </p:txBody>
      </p:sp>
      <p:sp>
        <p:nvSpPr>
          <p:cNvPr id="184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0" y="0"/>
          <a:ext cx="9342438" cy="7042150"/>
        </p:xfrm>
        <a:graphic>
          <a:graphicData uri="http://schemas.openxmlformats.org/presentationml/2006/ole">
            <p:oleObj spid="_x0000_s18435" name="Slide" r:id="rId4" imgW="4593441" imgH="3442867" progId="PowerPoint.Slide.12">
              <p:embed/>
            </p:oleObj>
          </a:graphicData>
        </a:graphic>
      </p:graphicFrame>
      <p:sp>
        <p:nvSpPr>
          <p:cNvPr id="184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0" y="0"/>
          <a:ext cx="9144000" cy="6565900"/>
        </p:xfrm>
        <a:graphic>
          <a:graphicData uri="http://schemas.openxmlformats.org/presentationml/2006/ole">
            <p:oleObj spid="_x0000_s18436" name="Slide" r:id="rId5" imgW="4090386" imgH="3069509" progId="PowerPoint.Slide.12">
              <p:embed/>
            </p:oleObj>
          </a:graphicData>
        </a:graphic>
      </p:graphicFrame>
      <p:sp>
        <p:nvSpPr>
          <p:cNvPr id="18443" name="Rectangle 9"/>
          <p:cNvSpPr>
            <a:spLocks noChangeArrowheads="1"/>
          </p:cNvSpPr>
          <p:nvPr/>
        </p:nvSpPr>
        <p:spPr bwMode="auto">
          <a:xfrm>
            <a:off x="8915400" y="6477000"/>
            <a:ext cx="228600" cy="381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4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-14288" y="174625"/>
          <a:ext cx="9129713" cy="6850063"/>
        </p:xfrm>
        <a:graphic>
          <a:graphicData uri="http://schemas.openxmlformats.org/presentationml/2006/ole">
            <p:oleObj spid="_x0000_s18437" name="Slide" r:id="rId6" imgW="4155971" imgH="3116583" progId="PowerPoint.Slide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9900"/>
                </a:solidFill>
              </a:rPr>
              <a:t>Conclusions</a:t>
            </a:r>
            <a:endParaRPr lang="en-US" sz="4000" b="1" dirty="0">
              <a:solidFill>
                <a:srgbClr val="FF9900"/>
              </a:solidFill>
            </a:endParaRP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Arial" charset="0"/>
              </a:rPr>
              <a:t>Children in India suffer from some of the highest levels of stunting, wasting and underweight in the </a:t>
            </a:r>
            <a:r>
              <a:rPr lang="en-US" sz="2400" b="1" dirty="0" smtClean="0">
                <a:cs typeface="Arial" charset="0"/>
              </a:rPr>
              <a:t>world, </a:t>
            </a:r>
            <a:r>
              <a:rPr lang="en-US" sz="2400" b="1" dirty="0">
                <a:cs typeface="Arial" charset="0"/>
              </a:rPr>
              <a:t>and the situation has not improved markedly in recent </a:t>
            </a:r>
            <a:r>
              <a:rPr lang="en-US" sz="2400" b="1" dirty="0" smtClean="0">
                <a:cs typeface="Arial" charset="0"/>
              </a:rPr>
              <a:t>years.</a:t>
            </a:r>
            <a:endParaRPr lang="en-US" sz="2400" b="1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Arial" charset="0"/>
              </a:rPr>
              <a:t>Anaemia levels among children </a:t>
            </a:r>
            <a:r>
              <a:rPr lang="en-US" sz="2400" b="1" dirty="0" smtClean="0">
                <a:cs typeface="Arial" charset="0"/>
              </a:rPr>
              <a:t>are very high and they have </a:t>
            </a:r>
            <a:r>
              <a:rPr lang="en-US" sz="2400" b="1" dirty="0">
                <a:cs typeface="Arial" charset="0"/>
              </a:rPr>
              <a:t>actually increased since the time of </a:t>
            </a:r>
            <a:r>
              <a:rPr lang="en-US" sz="2400" b="1" dirty="0" smtClean="0">
                <a:cs typeface="Arial" charset="0"/>
              </a:rPr>
              <a:t>NFHS-2.</a:t>
            </a:r>
            <a:endParaRPr lang="en-US" sz="2400" b="1" dirty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cs typeface="Arial" charset="0"/>
              </a:rPr>
              <a:t>Most recommended infant and young child feeding practices are widely ignored by </a:t>
            </a:r>
            <a:r>
              <a:rPr lang="en-US" sz="2400" b="1" dirty="0" smtClean="0">
                <a:cs typeface="Arial" charset="0"/>
              </a:rPr>
              <a:t>parents.</a:t>
            </a:r>
            <a:endParaRPr lang="en-US" sz="2400" b="1" dirty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cs typeface="Arial" charset="0"/>
              </a:rPr>
              <a:t>The ICDS programme, which has been in operation for more than 30 years, has not been able to reduce malnutrition to acceptable levels in any </a:t>
            </a:r>
            <a:r>
              <a:rPr lang="en-US" sz="2400" b="1" dirty="0" smtClean="0">
                <a:cs typeface="Arial" charset="0"/>
              </a:rPr>
              <a:t>state.</a:t>
            </a:r>
            <a:endParaRPr lang="en-US" sz="24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9900"/>
                </a:solidFill>
              </a:rPr>
              <a:t>Conclusion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cs typeface="Arial" charset="0"/>
              </a:rPr>
              <a:t>The adult population suffers from a dual burden of undernutrition and overweight/ obesity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cs typeface="Arial" charset="0"/>
              </a:rPr>
              <a:t>Almost half of women </a:t>
            </a:r>
            <a:r>
              <a:rPr lang="en-US" sz="2800" b="1" dirty="0" smtClean="0">
                <a:cs typeface="Arial" charset="0"/>
              </a:rPr>
              <a:t>and more than 40% of men in </a:t>
            </a:r>
            <a:r>
              <a:rPr lang="en-US" sz="2800" b="1" dirty="0">
                <a:cs typeface="Arial" charset="0"/>
              </a:rPr>
              <a:t>most population subgroups are either too thin or too fat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9900"/>
                </a:solidFill>
              </a:rPr>
              <a:t>Policy and Program Messages</a:t>
            </a:r>
            <a:endParaRPr lang="en-US" sz="4000" b="1" dirty="0">
              <a:solidFill>
                <a:srgbClr val="FF9900"/>
              </a:solidFill>
            </a:endParaRP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Arial" charset="0"/>
              </a:rPr>
              <a:t>Disadvantaged groups have more serious nutrition problems than other groups, so targeted nutrition programmes are needed to improve their conditions.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Arial" charset="0"/>
              </a:rPr>
              <a:t>Poverty is strongly related to malnutrition, but poverty reduction programmes alone will not eliminate nutritional deficiencies.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Arial" charset="0"/>
              </a:rPr>
              <a:t>Nutritional problems are widespread even among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cs typeface="Arial" charset="0"/>
              </a:rPr>
              <a:t>	the best educated and wealthiest groups, so programmes cannot ignore these groups.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cs typeface="Arial" charset="0"/>
              </a:rPr>
              <a:t> </a:t>
            </a:r>
            <a:endParaRPr lang="en-US" sz="24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solidFill>
                  <a:srgbClr val="FF9900"/>
                </a:solidFill>
              </a:rPr>
              <a:t>Topics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marL="1371600" lvl="2" indent="-457200" eaLnBrk="1" hangingPunct="1">
              <a:lnSpc>
                <a:spcPct val="130000"/>
              </a:lnSpc>
              <a:buClr>
                <a:srgbClr val="00FFFF"/>
              </a:buClr>
              <a:buFont typeface="Wingdings" pitchFamily="2" charset="2"/>
              <a:buNone/>
              <a:defRPr/>
            </a:pPr>
            <a:r>
              <a:rPr lang="en-US" sz="4400" dirty="0"/>
              <a:t>Children’s nutrition</a:t>
            </a:r>
          </a:p>
          <a:p>
            <a:pPr marL="1752600" lvl="3" indent="-381000" eaLnBrk="1" hangingPunct="1">
              <a:lnSpc>
                <a:spcPct val="130000"/>
              </a:lnSpc>
              <a:spcBef>
                <a:spcPts val="600"/>
              </a:spcBef>
              <a:buClr>
                <a:srgbClr val="00FFFF"/>
              </a:buClr>
              <a:buFont typeface="Wingdings" pitchFamily="2" charset="2"/>
              <a:buChar char="v"/>
              <a:defRPr/>
            </a:pPr>
            <a:r>
              <a:rPr lang="en-US" sz="4000" dirty="0" smtClean="0"/>
              <a:t>Nutritional status</a:t>
            </a:r>
            <a:endParaRPr lang="en-US" sz="4000" dirty="0"/>
          </a:p>
          <a:p>
            <a:pPr marL="1752600" lvl="3" indent="-381000" eaLnBrk="1" hangingPunct="1">
              <a:lnSpc>
                <a:spcPct val="130000"/>
              </a:lnSpc>
              <a:spcBef>
                <a:spcPts val="600"/>
              </a:spcBef>
              <a:buClr>
                <a:srgbClr val="00FFFF"/>
              </a:buClr>
              <a:buFont typeface="Wingdings" pitchFamily="2" charset="2"/>
              <a:buChar char="v"/>
              <a:defRPr/>
            </a:pPr>
            <a:r>
              <a:rPr lang="en-US" sz="4000" dirty="0" smtClean="0"/>
              <a:t>Anaemia</a:t>
            </a:r>
            <a:endParaRPr lang="en-US" sz="4000" dirty="0"/>
          </a:p>
          <a:p>
            <a:pPr marL="1752600" lvl="3" indent="-381000" eaLnBrk="1" hangingPunct="1">
              <a:lnSpc>
                <a:spcPct val="130000"/>
              </a:lnSpc>
              <a:spcBef>
                <a:spcPts val="600"/>
              </a:spcBef>
              <a:buClr>
                <a:srgbClr val="00FFFF"/>
              </a:buClr>
              <a:buFont typeface="Wingdings" pitchFamily="2" charset="2"/>
              <a:buChar char="v"/>
              <a:defRPr/>
            </a:pPr>
            <a:r>
              <a:rPr lang="en-US" sz="4000" dirty="0" smtClean="0"/>
              <a:t>Child feeding practices</a:t>
            </a:r>
            <a:endParaRPr lang="en-US" sz="4000" dirty="0"/>
          </a:p>
          <a:p>
            <a:pPr marL="1752600" lvl="3" indent="-381000" eaLnBrk="1" hangingPunct="1">
              <a:lnSpc>
                <a:spcPct val="130000"/>
              </a:lnSpc>
              <a:spcBef>
                <a:spcPts val="600"/>
              </a:spcBef>
              <a:buClr>
                <a:srgbClr val="00FFFF"/>
              </a:buClr>
              <a:buFont typeface="Wingdings" pitchFamily="2" charset="2"/>
              <a:buChar char="v"/>
              <a:defRPr/>
            </a:pPr>
            <a:r>
              <a:rPr lang="en-US" sz="4000" dirty="0" smtClean="0"/>
              <a:t>Micronutrients</a:t>
            </a:r>
          </a:p>
          <a:p>
            <a:pPr marL="1752600" lvl="3" indent="-381000" eaLnBrk="1" hangingPunct="1">
              <a:lnSpc>
                <a:spcPct val="130000"/>
              </a:lnSpc>
              <a:spcBef>
                <a:spcPts val="600"/>
              </a:spcBef>
              <a:buClr>
                <a:srgbClr val="00FFFF"/>
              </a:buClr>
              <a:buFont typeface="Wingdings" pitchFamily="2" charset="2"/>
              <a:buChar char="v"/>
              <a:defRPr/>
            </a:pPr>
            <a:r>
              <a:rPr lang="en-US" sz="4000" dirty="0" smtClean="0"/>
              <a:t>ICDS food supplementation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391400" y="6553200"/>
            <a:ext cx="1752600" cy="304800"/>
          </a:xfrm>
          <a:prstGeom prst="rec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9900"/>
                </a:solidFill>
              </a:rPr>
              <a:t>Policy and Program Messages</a:t>
            </a:r>
            <a:endParaRPr lang="en-US" sz="4000" b="1" dirty="0">
              <a:solidFill>
                <a:srgbClr val="FF9900"/>
              </a:solidFill>
            </a:endParaRP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Arial" charset="0"/>
              </a:rPr>
              <a:t>Poor feeding practices for children have made it difficult to make solid improvements in the nutritional status of children, so education on proper infant and child feeding is vital.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b="1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Arial" charset="0"/>
              </a:rPr>
              <a:t>Although overweight and obesity are much less of a problem in India than in more developed countries, this is a growing problem among adults, particularly in the cities. Programmes to prevent the spread of overweight and obesity need to be strengthened.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b="1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Arial" charset="0"/>
              </a:rPr>
              <a:t>The coverage of the ICDS programme is quite good in most places, but improvements in the quality of ICDS services are needed to increase utilization.</a:t>
            </a:r>
            <a:endParaRPr lang="en-US" sz="24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371600"/>
            <a:ext cx="84582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9900"/>
                </a:solidFill>
              </a:rPr>
              <a:t>There </a:t>
            </a:r>
            <a:r>
              <a:rPr lang="en-US" sz="2800" b="1" dirty="0">
                <a:solidFill>
                  <a:srgbClr val="FF9900"/>
                </a:solidFill>
              </a:rPr>
              <a:t>is no longer any doubt that nutritional problems in India need to be urgently addressed. </a:t>
            </a:r>
            <a:r>
              <a:rPr lang="en-US" sz="2800" b="1" dirty="0" smtClean="0">
                <a:solidFill>
                  <a:srgbClr val="FF9900"/>
                </a:solidFill>
              </a:rPr>
              <a:t>The good news is that health </a:t>
            </a:r>
            <a:r>
              <a:rPr lang="en-US" sz="2800" b="1" dirty="0">
                <a:solidFill>
                  <a:srgbClr val="FF9900"/>
                </a:solidFill>
              </a:rPr>
              <a:t>officials now seem energized to take on the challenge and to </a:t>
            </a:r>
            <a:r>
              <a:rPr lang="en-US" sz="2800" b="1" dirty="0" smtClean="0">
                <a:solidFill>
                  <a:srgbClr val="FF9900"/>
                </a:solidFill>
              </a:rPr>
              <a:t>implement </a:t>
            </a:r>
            <a:r>
              <a:rPr lang="en-US" sz="2800" b="1" dirty="0">
                <a:solidFill>
                  <a:srgbClr val="FF9900"/>
                </a:solidFill>
              </a:rPr>
              <a:t>innovative programmes to get </a:t>
            </a:r>
            <a:r>
              <a:rPr lang="en-US" sz="2800" b="1" dirty="0" smtClean="0">
                <a:solidFill>
                  <a:srgbClr val="FF9900"/>
                </a:solidFill>
              </a:rPr>
              <a:t>results.</a:t>
            </a:r>
            <a:endParaRPr lang="en-US" sz="2800" b="1" dirty="0">
              <a:solidFill>
                <a:srgbClr val="FF9900"/>
              </a:solidFill>
            </a:endParaRPr>
          </a:p>
          <a:p>
            <a:pPr eaLnBrk="1" hangingPunct="1">
              <a:defRPr/>
            </a:pPr>
            <a:endParaRPr lang="en-US" sz="2800" b="1" dirty="0">
              <a:solidFill>
                <a:srgbClr val="FF9900"/>
              </a:solidFill>
            </a:endParaRPr>
          </a:p>
          <a:p>
            <a:pPr eaLnBrk="1" hangingPunct="1">
              <a:defRPr/>
            </a:pPr>
            <a:r>
              <a:rPr lang="en-US" sz="2800" b="1" dirty="0">
                <a:solidFill>
                  <a:srgbClr val="FF9900"/>
                </a:solidFill>
              </a:rPr>
              <a:t>We all hope that NFHS-4 and other data collection efforts in the coming years will be able to document the </a:t>
            </a:r>
            <a:r>
              <a:rPr lang="en-US" sz="2800" b="1" dirty="0" smtClean="0">
                <a:solidFill>
                  <a:srgbClr val="FF9900"/>
                </a:solidFill>
              </a:rPr>
              <a:t>fruits </a:t>
            </a:r>
            <a:r>
              <a:rPr lang="en-US" sz="2800" b="1" dirty="0">
                <a:solidFill>
                  <a:srgbClr val="FF9900"/>
                </a:solidFill>
              </a:rPr>
              <a:t>of </a:t>
            </a:r>
            <a:r>
              <a:rPr lang="en-US" sz="2800" b="1" dirty="0" smtClean="0">
                <a:solidFill>
                  <a:srgbClr val="FF9900"/>
                </a:solidFill>
              </a:rPr>
              <a:t>these </a:t>
            </a:r>
            <a:r>
              <a:rPr lang="en-US" sz="2800" b="1" dirty="0">
                <a:solidFill>
                  <a:srgbClr val="FF9900"/>
                </a:solidFill>
              </a:rPr>
              <a:t>efforts.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7391400" y="6553200"/>
            <a:ext cx="1752600" cy="304800"/>
          </a:xfrm>
          <a:prstGeom prst="rec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2895600" y="304800"/>
            <a:ext cx="3276600" cy="457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4000" b="1"/>
              <a:t>Final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Text Box 2"/>
          <p:cNvSpPr txBox="1">
            <a:spLocks noChangeArrowheads="1"/>
          </p:cNvSpPr>
          <p:nvPr/>
        </p:nvSpPr>
        <p:spPr bwMode="auto">
          <a:xfrm>
            <a:off x="1879600" y="1265238"/>
            <a:ext cx="56911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0" b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Thank You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7391400" y="6553200"/>
            <a:ext cx="1752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solidFill>
                  <a:srgbClr val="FF9900"/>
                </a:solidFill>
              </a:rPr>
              <a:t>Topics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1371600" lvl="2" indent="-457200" eaLnBrk="1" hangingPunct="1">
              <a:lnSpc>
                <a:spcPct val="130000"/>
              </a:lnSpc>
              <a:buClr>
                <a:srgbClr val="00FFFF"/>
              </a:buClr>
              <a:buFont typeface="Wingdings" pitchFamily="2" charset="2"/>
              <a:buNone/>
              <a:defRPr/>
            </a:pPr>
            <a:r>
              <a:rPr lang="en-US" sz="4400" dirty="0" smtClean="0"/>
              <a:t>Adult </a:t>
            </a:r>
            <a:r>
              <a:rPr lang="en-US" sz="4400" dirty="0"/>
              <a:t>nutrition</a:t>
            </a:r>
          </a:p>
          <a:p>
            <a:pPr marL="1752600" lvl="3" indent="-381000" eaLnBrk="1" hangingPunct="1">
              <a:lnSpc>
                <a:spcPct val="130000"/>
              </a:lnSpc>
              <a:spcBef>
                <a:spcPts val="600"/>
              </a:spcBef>
              <a:buClr>
                <a:srgbClr val="00FFFF"/>
              </a:buClr>
              <a:buFont typeface="Wingdings" pitchFamily="2" charset="2"/>
              <a:buChar char="v"/>
              <a:defRPr/>
            </a:pPr>
            <a:r>
              <a:rPr lang="en-US" sz="4000" dirty="0" smtClean="0"/>
              <a:t>Nutritional status</a:t>
            </a:r>
            <a:endParaRPr lang="en-US" sz="4000" dirty="0"/>
          </a:p>
          <a:p>
            <a:pPr marL="1752600" lvl="3" indent="-381000" eaLnBrk="1" hangingPunct="1">
              <a:lnSpc>
                <a:spcPct val="130000"/>
              </a:lnSpc>
              <a:spcBef>
                <a:spcPts val="600"/>
              </a:spcBef>
              <a:buClr>
                <a:srgbClr val="00FFFF"/>
              </a:buClr>
              <a:buFont typeface="Wingdings" pitchFamily="2" charset="2"/>
              <a:buChar char="v"/>
              <a:defRPr/>
            </a:pPr>
            <a:r>
              <a:rPr lang="en-US" sz="4000" dirty="0" smtClean="0"/>
              <a:t>Anaemia</a:t>
            </a:r>
            <a:endParaRPr lang="en-US" sz="4000" dirty="0"/>
          </a:p>
          <a:p>
            <a:pPr marL="1752600" lvl="3" indent="-381000" eaLnBrk="1" hangingPunct="1">
              <a:lnSpc>
                <a:spcPct val="130000"/>
              </a:lnSpc>
              <a:spcBef>
                <a:spcPts val="600"/>
              </a:spcBef>
              <a:buClr>
                <a:srgbClr val="00FFFF"/>
              </a:buClr>
              <a:buFont typeface="Wingdings" pitchFamily="2" charset="2"/>
              <a:buChar char="v"/>
              <a:defRPr/>
            </a:pPr>
            <a:r>
              <a:rPr lang="en-US" sz="4000" dirty="0" smtClean="0"/>
              <a:t>Food consumption</a:t>
            </a:r>
            <a:endParaRPr lang="en-US" sz="4000" dirty="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391400" y="6553200"/>
            <a:ext cx="1752600" cy="304800"/>
          </a:xfrm>
          <a:prstGeom prst="rec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61938" y="1173163"/>
          <a:ext cx="8882062" cy="5684837"/>
        </p:xfrm>
        <a:graphic>
          <a:graphicData uri="http://schemas.openxmlformats.org/presentationml/2006/ole">
            <p:oleObj spid="_x0000_s1026" r:id="rId3" imgW="8882642" imgH="5688061" progId="Excel.Sheet.8">
              <p:embed/>
            </p:oleObj>
          </a:graphicData>
        </a:graphic>
      </p:graphicFrame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76914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Undernutrition in Children under Age 5</a:t>
            </a:r>
          </a:p>
          <a:p>
            <a:pPr algn="ctr">
              <a:defRPr/>
            </a:pP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498600" y="1620838"/>
            <a:ext cx="708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Percent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9900"/>
                </a:solidFill>
              </a:rPr>
              <a:t>Children’s Nutrition</a:t>
            </a:r>
            <a:endParaRPr lang="en-US" sz="4800" b="1" dirty="0">
              <a:solidFill>
                <a:srgbClr val="FF9900"/>
              </a:solidFill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581400"/>
          </a:xfrm>
        </p:spPr>
        <p:txBody>
          <a:bodyPr/>
          <a:lstStyle/>
          <a:p>
            <a:pPr marL="465138" lvl="2" indent="0" algn="ctr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effectLst/>
              </a:rPr>
              <a:t>Stunting and underweight in India are 20 times as high as would be expected in a healthy, well-nourished population</a:t>
            </a:r>
            <a:endParaRPr lang="en-US" sz="4000" dirty="0"/>
          </a:p>
          <a:p>
            <a:pPr marL="465138" lvl="2" indent="0" eaLnBrk="1" hangingPunct="1">
              <a:defRPr/>
            </a:pPr>
            <a:endParaRPr lang="en-US" sz="2800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391400" y="6553200"/>
            <a:ext cx="1752600" cy="304800"/>
          </a:xfrm>
          <a:prstGeom prst="rec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61938" y="1173163"/>
          <a:ext cx="8882062" cy="5684837"/>
        </p:xfrm>
        <a:graphic>
          <a:graphicData uri="http://schemas.openxmlformats.org/presentationml/2006/ole">
            <p:oleObj spid="_x0000_s2050" r:id="rId3" imgW="8882642" imgH="5688061" progId="Excel.Sheet.8">
              <p:embed/>
            </p:oleObj>
          </a:graphicData>
        </a:graphic>
      </p:graphicFrame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722313" y="277813"/>
            <a:ext cx="7691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Undernutrition in Children under Age 5</a:t>
            </a:r>
          </a:p>
          <a:p>
            <a:pPr algn="ctr" eaLnBrk="0" hangingPunct="0">
              <a:defRPr/>
            </a:pPr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INDIA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498600" y="1620838"/>
            <a:ext cx="708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Percent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2051" name="Object 1"/>
          <p:cNvGraphicFramePr>
            <a:graphicFrameLocks noChangeAspect="1"/>
          </p:cNvGraphicFramePr>
          <p:nvPr/>
        </p:nvGraphicFramePr>
        <p:xfrm>
          <a:off x="0" y="0"/>
          <a:ext cx="9099550" cy="6858000"/>
        </p:xfrm>
        <a:graphic>
          <a:graphicData uri="http://schemas.openxmlformats.org/presentationml/2006/ole">
            <p:oleObj spid="_x0000_s2051" name="Slide" r:id="rId4" imgW="4593441" imgH="3442867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61938" y="1173163"/>
          <a:ext cx="8882062" cy="5684837"/>
        </p:xfrm>
        <a:graphic>
          <a:graphicData uri="http://schemas.openxmlformats.org/presentationml/2006/ole">
            <p:oleObj spid="_x0000_s3074" r:id="rId3" imgW="8882642" imgH="5688061" progId="Excel.Sheet.8">
              <p:embed/>
            </p:oleObj>
          </a:graphicData>
        </a:graphic>
      </p:graphicFrame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722313" y="277813"/>
            <a:ext cx="7691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Undernutrition in Children under Age 5</a:t>
            </a:r>
          </a:p>
          <a:p>
            <a:pPr algn="ctr" eaLnBrk="0" hangingPunct="0">
              <a:defRPr/>
            </a:pPr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INDIA</a:t>
            </a: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1498600" y="1620838"/>
            <a:ext cx="708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Percent</a:t>
            </a: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0" y="0"/>
          <a:ext cx="9342438" cy="7042150"/>
        </p:xfrm>
        <a:graphic>
          <a:graphicData uri="http://schemas.openxmlformats.org/presentationml/2006/ole">
            <p:oleObj spid="_x0000_s3075" name="Slide" r:id="rId4" imgW="4593441" imgH="3442867" progId="PowerPoint.Slide.12">
              <p:embed/>
            </p:oleObj>
          </a:graphicData>
        </a:graphic>
      </p:graphicFrame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0" y="0"/>
          <a:ext cx="9144000" cy="6565900"/>
        </p:xfrm>
        <a:graphic>
          <a:graphicData uri="http://schemas.openxmlformats.org/presentationml/2006/ole">
            <p:oleObj spid="_x0000_s3076" name="Slide" r:id="rId5" imgW="4090386" imgH="3069509" progId="PowerPoint.Slide.12">
              <p:embed/>
            </p:oleObj>
          </a:graphicData>
        </a:graphic>
      </p:graphicFrame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8915400" y="6477000"/>
            <a:ext cx="228600" cy="381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3082" name="Picture 10" descr="C:\Users\Fred.Arnold\Documents\NFHS3\Subject reports\Nutrition\Gis Map Fred Sir\underweight_6july09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61938" y="914400"/>
          <a:ext cx="8882062" cy="5684838"/>
        </p:xfrm>
        <a:graphic>
          <a:graphicData uri="http://schemas.openxmlformats.org/presentationml/2006/ole">
            <p:oleObj spid="_x0000_s4098" r:id="rId3" imgW="8882642" imgH="5688061" progId="Excel.Sheet.8">
              <p:embed/>
            </p:oleObj>
          </a:graphicData>
        </a:graphic>
      </p:graphicFrame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1730375" y="228600"/>
            <a:ext cx="5670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Trends in Undernutrition </a:t>
            </a:r>
          </a:p>
          <a:p>
            <a:pPr algn="ctr" eaLnBrk="0" hangingPunct="0">
              <a:defRPr/>
            </a:pP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(children under age 3)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498600" y="1620838"/>
            <a:ext cx="708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Percent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391400" y="6629400"/>
            <a:ext cx="1143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8404225" y="6545263"/>
            <a:ext cx="739775" cy="312737"/>
          </a:xfrm>
          <a:prstGeom prst="rect">
            <a:avLst/>
          </a:prstGeom>
          <a:solidFill>
            <a:srgbClr val="0000A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9959</TotalTime>
  <Words>784</Words>
  <Application>Microsoft Office PowerPoint</Application>
  <PresentationFormat>On-screen Show (4:3)</PresentationFormat>
  <Paragraphs>121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Beam</vt:lpstr>
      <vt:lpstr>Microsoft Office Excel 97-2003 Worksheet</vt:lpstr>
      <vt:lpstr>Slide</vt:lpstr>
      <vt:lpstr>Chart</vt:lpstr>
      <vt:lpstr>Worksheet</vt:lpstr>
      <vt:lpstr>  2005-06 National Family Health Survey  (NFHS-3) </vt:lpstr>
      <vt:lpstr>Slide 2</vt:lpstr>
      <vt:lpstr>Topics</vt:lpstr>
      <vt:lpstr>Topics</vt:lpstr>
      <vt:lpstr>Slide 5</vt:lpstr>
      <vt:lpstr>Children’s Nutrition</vt:lpstr>
      <vt:lpstr>Slide 7</vt:lpstr>
      <vt:lpstr>Slide 8</vt:lpstr>
      <vt:lpstr>Slide 9</vt:lpstr>
      <vt:lpstr>Slide 10</vt:lpstr>
      <vt:lpstr>Slide 11</vt:lpstr>
      <vt:lpstr>Recommended and Actual Breastfeeding Practices</vt:lpstr>
      <vt:lpstr>Recommended and Actual Breastfeeding Practices (contd.)</vt:lpstr>
      <vt:lpstr>Micronutrient Intake</vt:lpstr>
      <vt:lpstr>Slide 15</vt:lpstr>
      <vt:lpstr>ICDS Utilization</vt:lpstr>
      <vt:lpstr>How Many Children Receive Services from an AWC? </vt:lpstr>
      <vt:lpstr>Adult Nutrition</vt:lpstr>
      <vt:lpstr>Percentage of Adults Age 15-49 Malnourished</vt:lpstr>
      <vt:lpstr>Slide 20</vt:lpstr>
      <vt:lpstr>Slide 21</vt:lpstr>
      <vt:lpstr>Dual Burden of Malnutrition </vt:lpstr>
      <vt:lpstr>Anaemia in Women and Men </vt:lpstr>
      <vt:lpstr>Slide 24</vt:lpstr>
      <vt:lpstr>Consumption  of Meat, Chicken or Fish</vt:lpstr>
      <vt:lpstr>Slide 26</vt:lpstr>
      <vt:lpstr>Conclusions</vt:lpstr>
      <vt:lpstr>Conclusion</vt:lpstr>
      <vt:lpstr>Policy and Program Messages</vt:lpstr>
      <vt:lpstr>Policy and Program Messages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Sulabha</dc:creator>
  <cp:lastModifiedBy>iips</cp:lastModifiedBy>
  <cp:revision>498</cp:revision>
  <dcterms:created xsi:type="dcterms:W3CDTF">2006-10-23T10:04:41Z</dcterms:created>
  <dcterms:modified xsi:type="dcterms:W3CDTF">2009-09-17T06:45:27Z</dcterms:modified>
</cp:coreProperties>
</file>